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K Grotesk Bold" panose="020B0604020202020204" charset="0"/>
      <p:regular r:id="rId17"/>
    </p:embeddedFont>
    <p:embeddedFont>
      <p:font typeface="HK Grotesk Light" panose="020B0604020202020204" charset="0"/>
      <p:regular r:id="rId18"/>
    </p:embeddedFont>
    <p:embeddedFont>
      <p:font typeface="HK Grotesk Light Bold" panose="020B0604020202020204" charset="0"/>
      <p:regular r:id="rId19"/>
    </p:embeddedFont>
    <p:embeddedFont>
      <p:font typeface="HK Grotesk Medium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7" d="100"/>
          <a:sy n="37" d="100"/>
        </p:scale>
        <p:origin x="1642" y="52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12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A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436966" y="0"/>
            <a:ext cx="4851034" cy="102870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/>
          <a:srcRect l="86" t="25193" b="36103"/>
          <a:stretch/>
        </p:blipFill>
        <p:spPr>
          <a:xfrm>
            <a:off x="2486996" y="7105643"/>
            <a:ext cx="10949970" cy="318135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436966" y="0"/>
            <a:ext cx="4851034" cy="8004161"/>
            <a:chOff x="0" y="0"/>
            <a:chExt cx="6468045" cy="1067221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37" t="22051" r="47984" b="8911"/>
            <a:stretch>
              <a:fillRect/>
            </a:stretch>
          </p:blipFill>
          <p:spPr>
            <a:xfrm>
              <a:off x="0" y="0"/>
              <a:ext cx="6468045" cy="711480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977" r="36117" b="35560"/>
            <a:stretch>
              <a:fillRect/>
            </a:stretch>
          </p:blipFill>
          <p:spPr>
            <a:xfrm>
              <a:off x="0" y="7114809"/>
              <a:ext cx="6468045" cy="3557405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5"/>
          <a:srcRect l="18682" t="1421" r="50000" b="1423"/>
          <a:stretch/>
        </p:blipFill>
        <p:spPr>
          <a:xfrm>
            <a:off x="0" y="0"/>
            <a:ext cx="2486996" cy="1028699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-271652" y="1167353"/>
            <a:ext cx="11729590" cy="4000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9" name="Group 9"/>
          <p:cNvGrpSpPr/>
          <p:nvPr/>
        </p:nvGrpSpPr>
        <p:grpSpPr>
          <a:xfrm>
            <a:off x="2901159" y="2311420"/>
            <a:ext cx="10121644" cy="6091114"/>
            <a:chOff x="0" y="0"/>
            <a:chExt cx="13495526" cy="812148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609600"/>
              <a:ext cx="13495526" cy="7616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20"/>
                </a:lnSpc>
              </a:pPr>
              <a:r>
                <a:rPr lang="en-US" sz="8000">
                  <a:solidFill>
                    <a:srgbClr val="FFFFFF"/>
                  </a:solidFill>
                  <a:latin typeface="HK Grotesk Medium"/>
                </a:rPr>
                <a:t>YASASAN WAKAF IKRA PADJADJARAN </a:t>
              </a:r>
            </a:p>
            <a:p>
              <a:pPr>
                <a:lnSpc>
                  <a:spcPts val="15920"/>
                </a:lnSpc>
              </a:pPr>
              <a:endParaRPr lang="en-US" sz="8000">
                <a:solidFill>
                  <a:srgbClr val="FFFFFF"/>
                </a:solidFill>
                <a:latin typeface="HK Grotesk Medium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265800"/>
              <a:ext cx="12249347" cy="855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40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361569" y="7739729"/>
            <a:ext cx="3001829" cy="26978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90000"/>
          </a:blip>
          <a:srcRect/>
          <a:stretch>
            <a:fillRect/>
          </a:stretch>
        </p:blipFill>
        <p:spPr>
          <a:xfrm>
            <a:off x="11103807" y="0"/>
            <a:ext cx="7184193" cy="102870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0" y="1169537"/>
            <a:ext cx="6629400" cy="45719"/>
          </a:xfrm>
          <a:prstGeom prst="rect">
            <a:avLst/>
          </a:prstGeom>
          <a:solidFill>
            <a:srgbClr val="78A12B"/>
          </a:solidFill>
        </p:spPr>
      </p:sp>
      <p:grpSp>
        <p:nvGrpSpPr>
          <p:cNvPr id="5" name="Group 5"/>
          <p:cNvGrpSpPr/>
          <p:nvPr/>
        </p:nvGrpSpPr>
        <p:grpSpPr>
          <a:xfrm>
            <a:off x="1028700" y="2335140"/>
            <a:ext cx="11222799" cy="6782321"/>
            <a:chOff x="0" y="0"/>
            <a:chExt cx="14963731" cy="9043095"/>
          </a:xfrm>
        </p:grpSpPr>
        <p:sp>
          <p:nvSpPr>
            <p:cNvPr id="6" name="TextBox 6"/>
            <p:cNvSpPr txBox="1"/>
            <p:nvPr/>
          </p:nvSpPr>
          <p:spPr>
            <a:xfrm>
              <a:off x="0" y="161925"/>
              <a:ext cx="14963731" cy="1151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045"/>
                </a:lnSpc>
              </a:pPr>
              <a:r>
                <a:rPr lang="en-US" sz="6500">
                  <a:solidFill>
                    <a:srgbClr val="78A12B"/>
                  </a:solidFill>
                  <a:latin typeface="HK Grotesk Medium"/>
                </a:rPr>
                <a:t>Tentang Kami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746733"/>
              <a:ext cx="12681826" cy="7296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639"/>
                </a:lnSpc>
              </a:pPr>
              <a:r>
                <a:rPr lang="en-US" sz="2799">
                  <a:solidFill>
                    <a:srgbClr val="2B2B2B"/>
                  </a:solidFill>
                  <a:latin typeface="HK Grotesk Light Bold"/>
                </a:rPr>
                <a:t>Yayasan Wakaf IKRA Padjadjaran didirikan tanggal 01 Oktober 2016 oleh kumpulan para dokter alumni Fakultas Kedokteran Universitas Padjadjaran.</a:t>
              </a:r>
            </a:p>
            <a:p>
              <a:pPr algn="just">
                <a:lnSpc>
                  <a:spcPts val="3639"/>
                </a:lnSpc>
              </a:pPr>
              <a:endParaRPr lang="en-US" sz="2799">
                <a:solidFill>
                  <a:srgbClr val="2B2B2B"/>
                </a:solidFill>
                <a:latin typeface="HK Grotesk Light Bold"/>
              </a:endParaRPr>
            </a:p>
            <a:p>
              <a:pPr algn="just">
                <a:lnSpc>
                  <a:spcPts val="3639"/>
                </a:lnSpc>
              </a:pPr>
              <a:r>
                <a:rPr lang="en-US" sz="2799">
                  <a:solidFill>
                    <a:srgbClr val="2B2B2B"/>
                  </a:solidFill>
                  <a:latin typeface="HK Grotesk Light Bold"/>
                </a:rPr>
                <a:t>Secara mandiri mengumpulkan infak dan wakaf secara rutin dari para anggota dalam skala ultra mikro yang melayani untuk ribuan penerima manfaat.</a:t>
              </a:r>
            </a:p>
            <a:p>
              <a:pPr algn="just">
                <a:lnSpc>
                  <a:spcPts val="3639"/>
                </a:lnSpc>
              </a:pPr>
              <a:endParaRPr lang="en-US" sz="2799">
                <a:solidFill>
                  <a:srgbClr val="2B2B2B"/>
                </a:solidFill>
                <a:latin typeface="HK Grotesk Light Bold"/>
              </a:endParaRPr>
            </a:p>
            <a:p>
              <a:pPr algn="just">
                <a:lnSpc>
                  <a:spcPts val="3639"/>
                </a:lnSpc>
              </a:pPr>
              <a:r>
                <a:rPr lang="en-US" sz="2799">
                  <a:solidFill>
                    <a:srgbClr val="2B2B2B"/>
                  </a:solidFill>
                  <a:latin typeface="HK Grotesk Light Bold"/>
                </a:rPr>
                <a:t>Mengelola tanah wakaf dari para anggota seluas 33.318 m2, dengan konsep wisata edukasi bernama Ikraland yang berlokasi di Desa Padanaan, Kecamatan Paseh, kabupaten Sumedang, Jawa Barat.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938023" cy="10287000"/>
          </a:xfrm>
          <a:prstGeom prst="rect">
            <a:avLst/>
          </a:prstGeom>
          <a:solidFill>
            <a:srgbClr val="78A12B"/>
          </a:solidFill>
        </p:spPr>
      </p:sp>
      <p:sp>
        <p:nvSpPr>
          <p:cNvPr id="3" name="AutoShape 3"/>
          <p:cNvSpPr/>
          <p:nvPr/>
        </p:nvSpPr>
        <p:spPr>
          <a:xfrm>
            <a:off x="4938023" y="1028700"/>
            <a:ext cx="16400904" cy="39978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2"/>
          <a:srcRect t="33908"/>
          <a:stretch/>
        </p:blipFill>
        <p:spPr>
          <a:xfrm>
            <a:off x="4938023" y="0"/>
            <a:ext cx="13349977" cy="6235054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5648935" y="7322814"/>
            <a:ext cx="374041" cy="37404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8A12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2393" y="3761710"/>
            <a:ext cx="4195629" cy="28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39"/>
              </a:lnSpc>
            </a:pPr>
            <a:r>
              <a:rPr lang="en-US" sz="7999">
                <a:solidFill>
                  <a:srgbClr val="FFFFFF"/>
                </a:solidFill>
                <a:latin typeface="HK Grotesk Medium"/>
              </a:rPr>
              <a:t>Prinsip Sosial IKRA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46826" y="7332339"/>
            <a:ext cx="4599926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499">
                <a:solidFill>
                  <a:srgbClr val="2B2B2B"/>
                </a:solidFill>
                <a:latin typeface="HK Grotesk Medium"/>
              </a:rPr>
              <a:t>MENGELOLA WAKAF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46826" y="8715375"/>
            <a:ext cx="431704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>
                <a:solidFill>
                  <a:srgbClr val="2B2B2B"/>
                </a:solidFill>
                <a:latin typeface="HK Grotesk Medium"/>
              </a:rPr>
              <a:t>WISATA EDUKASI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58527" y="8795055"/>
            <a:ext cx="320043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>
                <a:solidFill>
                  <a:srgbClr val="2B2B2B"/>
                </a:solidFill>
                <a:latin typeface="HK Grotesk Medium"/>
              </a:rPr>
              <a:t>BERBAGI ILMU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12705" y="7313289"/>
            <a:ext cx="410514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>
                <a:solidFill>
                  <a:srgbClr val="2B2B2B"/>
                </a:solidFill>
                <a:latin typeface="HK Grotesk Medium"/>
              </a:rPr>
              <a:t>CHARITY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648935" y="8782705"/>
            <a:ext cx="374041" cy="37404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8A12B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13011" y="7407256"/>
            <a:ext cx="374041" cy="37404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8A12B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13011" y="8804580"/>
            <a:ext cx="374041" cy="374041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8A12B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74335" y="1167365"/>
            <a:ext cx="16013665" cy="45719"/>
          </a:xfrm>
          <a:prstGeom prst="rect">
            <a:avLst/>
          </a:prstGeom>
          <a:solidFill>
            <a:srgbClr val="78A12B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401057" y="6400465"/>
            <a:ext cx="1190299" cy="123187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19173" y="3118544"/>
            <a:ext cx="1354066" cy="95123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1508452" y="2802008"/>
            <a:ext cx="5077117" cy="1584305"/>
            <a:chOff x="0" y="0"/>
            <a:chExt cx="6769490" cy="2112406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676949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2B2B2B"/>
                  </a:solidFill>
                  <a:latin typeface="HK Grotesk Medium"/>
                </a:rPr>
                <a:t>672 ANGGOTA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24745"/>
              <a:ext cx="6769490" cy="1187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>
                  <a:solidFill>
                    <a:srgbClr val="2B2B2B"/>
                  </a:solidFill>
                  <a:latin typeface="HK Grotesk Light"/>
                </a:rPr>
                <a:t>Alumni Fakultas Kedokteran UNPAD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8452" y="5076488"/>
            <a:ext cx="5077117" cy="3879830"/>
            <a:chOff x="0" y="0"/>
            <a:chExt cx="6769490" cy="5173106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676949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2B2B2B"/>
                  </a:solidFill>
                  <a:latin typeface="HK Grotesk Medium"/>
                </a:rPr>
                <a:t>10.455 PENERIMA MANFAAT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24745"/>
              <a:ext cx="6769490" cy="4248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>
                  <a:solidFill>
                    <a:srgbClr val="2B2B2B"/>
                  </a:solidFill>
                  <a:latin typeface="HK Grotesk Light"/>
                </a:rPr>
                <a:t>Terdiri dari Yatim Dhuafa, Janda dan Lansia Dhuafa,  Jamaah Masjid, Kerabat, Pekerja IKRA di Antapani (Sekitar Kantor IKRA), Paseh (Sekitar Tanah Wakaf IKRA), dan Sukajadi (Sekitar RSHS)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274335" y="3475795"/>
            <a:ext cx="6362700" cy="400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7200">
                <a:solidFill>
                  <a:srgbClr val="78A12B"/>
                </a:solidFill>
                <a:latin typeface="HK Grotesk Bold"/>
              </a:rPr>
              <a:t>ANGGOTA DAN PENERIMA MANFAAT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3629" y="7502654"/>
            <a:ext cx="5077117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spc="534">
                <a:solidFill>
                  <a:srgbClr val="2B2B2B"/>
                </a:solidFill>
                <a:latin typeface="HK Grotesk Medium"/>
              </a:rPr>
              <a:t>PER MEI 2023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255093" y="1167353"/>
            <a:ext cx="11729590" cy="40005"/>
          </a:xfrm>
          <a:prstGeom prst="rect">
            <a:avLst/>
          </a:prstGeom>
          <a:solidFill>
            <a:srgbClr val="78A12B"/>
          </a:solidFill>
        </p:spPr>
      </p:sp>
      <p:sp>
        <p:nvSpPr>
          <p:cNvPr id="3" name="AutoShape 3"/>
          <p:cNvSpPr/>
          <p:nvPr/>
        </p:nvSpPr>
        <p:spPr>
          <a:xfrm>
            <a:off x="9863920" y="8229600"/>
            <a:ext cx="8424080" cy="2057400"/>
          </a:xfrm>
          <a:prstGeom prst="rect">
            <a:avLst/>
          </a:prstGeom>
          <a:solidFill>
            <a:srgbClr val="78A12B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863920" cy="196309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963090"/>
            <a:ext cx="9863920" cy="69727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/>
          <a:srcRect b="35216"/>
          <a:stretch/>
        </p:blipFill>
        <p:spPr>
          <a:xfrm>
            <a:off x="0" y="5779291"/>
            <a:ext cx="9863920" cy="450771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0489435" y="1880155"/>
            <a:ext cx="6769865" cy="5676647"/>
            <a:chOff x="0" y="0"/>
            <a:chExt cx="9026487" cy="7568863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9026487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>
                  <a:solidFill>
                    <a:srgbClr val="78A12B"/>
                  </a:solidFill>
                  <a:latin typeface="HK Grotesk Bold"/>
                </a:rPr>
                <a:t>Charity IKRA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298363"/>
              <a:ext cx="9026487" cy="5270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Beasiswa Ayun Ambing bagi Mahasiswa/i FK UNPAD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Paket Sembako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Tambahan Gizi Protein untuk anak dan lansia Dhuafa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Layanan Kesehatan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Jumat Berkah bagi Jamaah Masjid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Wakaf Air Minum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A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27870" y="1008710"/>
            <a:ext cx="16060130" cy="4571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" name="Group 3"/>
          <p:cNvGrpSpPr/>
          <p:nvPr/>
        </p:nvGrpSpPr>
        <p:grpSpPr>
          <a:xfrm>
            <a:off x="-228601" y="-178498"/>
            <a:ext cx="4232259" cy="10643995"/>
            <a:chOff x="0" y="0"/>
            <a:chExt cx="1913890" cy="36005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3890" cy="3600561"/>
            </a:xfrm>
            <a:custGeom>
              <a:avLst/>
              <a:gdLst/>
              <a:ahLst/>
              <a:cxnLst/>
              <a:rect l="l" t="t" r="r" b="b"/>
              <a:pathLst>
                <a:path w="1913890" h="3600561">
                  <a:moveTo>
                    <a:pt x="0" y="0"/>
                  </a:moveTo>
                  <a:lnTo>
                    <a:pt x="1913890" y="0"/>
                  </a:lnTo>
                  <a:lnTo>
                    <a:pt x="1913890" y="3600561"/>
                  </a:lnTo>
                  <a:lnTo>
                    <a:pt x="0" y="360056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4734" y="1316792"/>
            <a:ext cx="1829849" cy="262814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638665" y="5867059"/>
            <a:ext cx="10620635" cy="2194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280"/>
              </a:lnSpc>
            </a:pPr>
            <a:r>
              <a:rPr lang="en-US" sz="14400">
                <a:solidFill>
                  <a:srgbClr val="FFFFFF"/>
                </a:solidFill>
                <a:latin typeface="HK Grotesk Bold"/>
              </a:rPr>
              <a:t>Ikraland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38665" y="7632905"/>
            <a:ext cx="1062063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9"/>
              </a:lnSpc>
            </a:pPr>
            <a:r>
              <a:rPr lang="en-US" sz="4500" spc="1655">
                <a:solidFill>
                  <a:srgbClr val="FFFFFF"/>
                </a:solidFill>
                <a:latin typeface="HK Grotesk Bold"/>
              </a:rPr>
              <a:t>Wisata Edukasi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38665" y="4479925"/>
            <a:ext cx="10620635" cy="81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500"/>
              </a:lnSpc>
            </a:pPr>
            <a:r>
              <a:rPr lang="en-US" sz="5000">
                <a:solidFill>
                  <a:srgbClr val="FFFFFF"/>
                </a:solidFill>
                <a:latin typeface="HK Grotesk Light"/>
              </a:rPr>
              <a:t>Pengelolaan Tanah Wakaf IKRA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24252" y="8734425"/>
            <a:ext cx="11435048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357">
                <a:solidFill>
                  <a:srgbClr val="FFFFFF"/>
                </a:solidFill>
                <a:latin typeface="HK Grotesk Bold"/>
              </a:rPr>
              <a:t>Kecamatan Paseh, Kabupaten Sumedang, Jawa Barat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229"/>
          <a:stretch>
            <a:fillRect/>
          </a:stretch>
        </p:blipFill>
        <p:spPr>
          <a:xfrm>
            <a:off x="4112779" y="2024857"/>
            <a:ext cx="3370813" cy="322564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970" b="6259"/>
          <a:stretch>
            <a:fillRect/>
          </a:stretch>
        </p:blipFill>
        <p:spPr>
          <a:xfrm>
            <a:off x="7483592" y="2024857"/>
            <a:ext cx="3370813" cy="32256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b="31558"/>
          <a:stretch>
            <a:fillRect/>
          </a:stretch>
        </p:blipFill>
        <p:spPr>
          <a:xfrm>
            <a:off x="548707" y="1980709"/>
            <a:ext cx="3583123" cy="326979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b="27207"/>
          <a:stretch>
            <a:fillRect/>
          </a:stretch>
        </p:blipFill>
        <p:spPr>
          <a:xfrm>
            <a:off x="10854405" y="1980709"/>
            <a:ext cx="3370813" cy="326979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21338" r="21537" b="5504"/>
          <a:stretch>
            <a:fillRect/>
          </a:stretch>
        </p:blipFill>
        <p:spPr>
          <a:xfrm>
            <a:off x="14225218" y="1980709"/>
            <a:ext cx="3514075" cy="32697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94633" y="981075"/>
            <a:ext cx="501993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50"/>
              </a:lnSpc>
            </a:pPr>
            <a:r>
              <a:rPr lang="en-US" sz="4500">
                <a:solidFill>
                  <a:srgbClr val="78A12B"/>
                </a:solidFill>
                <a:latin typeface="HK Grotesk Light"/>
              </a:rPr>
              <a:t>PERTANIAN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517205"/>
            <a:ext cx="9759772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50"/>
              </a:lnSpc>
            </a:pPr>
            <a:r>
              <a:rPr lang="en-US" sz="4500">
                <a:solidFill>
                  <a:srgbClr val="78A12B"/>
                </a:solidFill>
                <a:latin typeface="HK Grotesk Light"/>
              </a:rPr>
              <a:t>PETERNAKAN DAN PERIKANAN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 t="20705" b="2070"/>
          <a:stretch>
            <a:fillRect/>
          </a:stretch>
        </p:blipFill>
        <p:spPr>
          <a:xfrm>
            <a:off x="553489" y="6422080"/>
            <a:ext cx="5487945" cy="317848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674598" y="6422080"/>
            <a:ext cx="5650635" cy="317848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041434" y="6422080"/>
            <a:ext cx="5650635" cy="31784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30147"/>
            <a:ext cx="16230600" cy="3586741"/>
            <a:chOff x="0" y="0"/>
            <a:chExt cx="21640800" cy="478232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5874" b="12229"/>
            <a:stretch>
              <a:fillRect/>
            </a:stretch>
          </p:blipFill>
          <p:spPr>
            <a:xfrm>
              <a:off x="8679353" y="0"/>
              <a:ext cx="4146840" cy="4782322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7574" b="16609"/>
            <a:stretch>
              <a:fillRect/>
            </a:stretch>
          </p:blipFill>
          <p:spPr>
            <a:xfrm>
              <a:off x="0" y="0"/>
              <a:ext cx="4697088" cy="4782322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28996" b="19107"/>
            <a:stretch>
              <a:fillRect/>
            </a:stretch>
          </p:blipFill>
          <p:spPr>
            <a:xfrm>
              <a:off x="12826192" y="0"/>
              <a:ext cx="4146840" cy="4782322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t="35197" b="18809"/>
            <a:stretch>
              <a:fillRect/>
            </a:stretch>
          </p:blipFill>
          <p:spPr>
            <a:xfrm>
              <a:off x="16961761" y="0"/>
              <a:ext cx="4679039" cy="4782322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t="36422" b="11254"/>
            <a:stretch>
              <a:fillRect/>
            </a:stretch>
          </p:blipFill>
          <p:spPr>
            <a:xfrm>
              <a:off x="4697088" y="0"/>
              <a:ext cx="4112990" cy="4782322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1094633" y="981075"/>
            <a:ext cx="5019935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50"/>
              </a:lnSpc>
            </a:pPr>
            <a:r>
              <a:rPr lang="en-US" sz="4500">
                <a:solidFill>
                  <a:srgbClr val="78A12B"/>
                </a:solidFill>
                <a:latin typeface="HK Grotesk Light"/>
              </a:rPr>
              <a:t>SUMBER MATA AIR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729661"/>
            <a:ext cx="9759772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50"/>
              </a:lnSpc>
            </a:pPr>
            <a:r>
              <a:rPr lang="en-US" sz="4500">
                <a:solidFill>
                  <a:srgbClr val="78A12B"/>
                </a:solidFill>
                <a:latin typeface="HK Grotesk Light"/>
              </a:rPr>
              <a:t>PROGRAM EDUKASI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2655" y="6577386"/>
            <a:ext cx="12944235" cy="296444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 rotWithShape="1">
          <a:blip r:embed="rId8"/>
          <a:srcRect l="1" r="66529" b="949"/>
          <a:stretch/>
        </p:blipFill>
        <p:spPr>
          <a:xfrm>
            <a:off x="13381108" y="6577386"/>
            <a:ext cx="4224237" cy="28233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255093" y="1167353"/>
            <a:ext cx="11729590" cy="40005"/>
          </a:xfrm>
          <a:prstGeom prst="rect">
            <a:avLst/>
          </a:prstGeom>
          <a:solidFill>
            <a:srgbClr val="78A12B"/>
          </a:solidFill>
        </p:spPr>
      </p:sp>
      <p:sp>
        <p:nvSpPr>
          <p:cNvPr id="3" name="AutoShape 3"/>
          <p:cNvSpPr/>
          <p:nvPr/>
        </p:nvSpPr>
        <p:spPr>
          <a:xfrm>
            <a:off x="9863920" y="8229600"/>
            <a:ext cx="8424080" cy="2057400"/>
          </a:xfrm>
          <a:prstGeom prst="rect">
            <a:avLst/>
          </a:prstGeom>
          <a:solidFill>
            <a:srgbClr val="78A12B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2"/>
          <a:srcRect b="35216"/>
          <a:stretch/>
        </p:blipFill>
        <p:spPr>
          <a:xfrm>
            <a:off x="0" y="5779291"/>
            <a:ext cx="9863920" cy="45077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b="4285"/>
          <a:stretch>
            <a:fillRect/>
          </a:stretch>
        </p:blipFill>
        <p:spPr>
          <a:xfrm>
            <a:off x="5025596" y="4967110"/>
            <a:ext cx="4838324" cy="3086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4704121"/>
            <a:ext cx="5025596" cy="334908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2566528"/>
            <a:ext cx="4255093" cy="240058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 r="28243" b="56824"/>
          <a:stretch>
            <a:fillRect/>
          </a:stretch>
        </p:blipFill>
        <p:spPr>
          <a:xfrm>
            <a:off x="-15731" y="0"/>
            <a:ext cx="6572673" cy="277982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 l="11864" t="20854" b="22939"/>
          <a:stretch>
            <a:fillRect/>
          </a:stretch>
        </p:blipFill>
        <p:spPr>
          <a:xfrm>
            <a:off x="4255093" y="2431340"/>
            <a:ext cx="3189665" cy="271216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 l="23553" r="40142"/>
          <a:stretch>
            <a:fillRect/>
          </a:stretch>
        </p:blipFill>
        <p:spPr>
          <a:xfrm>
            <a:off x="6556942" y="0"/>
            <a:ext cx="3306978" cy="512388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 l="4177" t="32433" r="13415" b="12864"/>
          <a:stretch>
            <a:fillRect/>
          </a:stretch>
        </p:blipFill>
        <p:spPr>
          <a:xfrm>
            <a:off x="-15731" y="2779829"/>
            <a:ext cx="4412677" cy="2219045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0489435" y="1918255"/>
            <a:ext cx="6769865" cy="5600447"/>
            <a:chOff x="0" y="0"/>
            <a:chExt cx="9026487" cy="7467263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9525"/>
              <a:ext cx="9026487" cy="2447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>
                  <a:solidFill>
                    <a:srgbClr val="78A12B"/>
                  </a:solidFill>
                  <a:latin typeface="HK Grotesk Bold"/>
                </a:rPr>
                <a:t>Ikraland </a:t>
              </a:r>
            </a:p>
            <a:p>
              <a:pPr>
                <a:lnSpc>
                  <a:spcPts val="7200"/>
                </a:lnSpc>
              </a:pPr>
              <a:r>
                <a:rPr lang="en-US" sz="6000">
                  <a:solidFill>
                    <a:srgbClr val="78A12B"/>
                  </a:solidFill>
                  <a:latin typeface="HK Grotesk Bold"/>
                </a:rPr>
                <a:t>Wisata Edukasi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3517563"/>
              <a:ext cx="9026487" cy="3949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Jelajah Tanaman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HABEL (Hayo Amati Benda Langit)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Gowes Jelajah Alam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Ngagogo Lauk</a:t>
              </a:r>
            </a:p>
            <a:p>
              <a:pPr marL="647700" lvl="1" indent="-323850" algn="just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2B2B2B"/>
                  </a:solidFill>
                  <a:latin typeface="HK Grotesk Light Bold"/>
                </a:rPr>
                <a:t>Mulih ka Lembur (Mancing dan Berkebun)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1396"/>
          <a:stretch>
            <a:fillRect/>
          </a:stretch>
        </p:blipFill>
        <p:spPr>
          <a:xfrm>
            <a:off x="1028700" y="1028700"/>
            <a:ext cx="16137450" cy="28583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1429" b="25516"/>
          <a:stretch>
            <a:fillRect/>
          </a:stretch>
        </p:blipFill>
        <p:spPr>
          <a:xfrm>
            <a:off x="1028700" y="3887096"/>
            <a:ext cx="16230600" cy="537120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28700" y="1028700"/>
            <a:ext cx="162306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78A12B"/>
                </a:solidFill>
                <a:latin typeface="HK Grotesk Bold"/>
              </a:rPr>
              <a:t>Mohon Doa untuk Pembangunan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78A12B"/>
                </a:solidFill>
                <a:latin typeface="HK Grotesk Bold"/>
              </a:rPr>
              <a:t>Masjid Wakaf dr. Ria Hiranyawati di Ikraland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161625"/>
            <a:ext cx="13598620" cy="45719"/>
          </a:xfrm>
          <a:prstGeom prst="rect">
            <a:avLst/>
          </a:prstGeom>
          <a:solidFill>
            <a:srgbClr val="78A12B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8700" y="3464637"/>
            <a:ext cx="1948276" cy="194827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7452096"/>
            <a:ext cx="1948276" cy="194827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28700" y="5503820"/>
            <a:ext cx="1948276" cy="194827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161733" y="6115851"/>
            <a:ext cx="1129861" cy="933248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314700" y="3900305"/>
            <a:ext cx="6575813" cy="1076940"/>
            <a:chOff x="0" y="0"/>
            <a:chExt cx="8767750" cy="1435920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876775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Medium"/>
                </a:rPr>
                <a:t>WEBSITE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88220"/>
              <a:ext cx="8767750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ikra2020.id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861200"/>
            <a:ext cx="13097135" cy="101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8000">
                <a:solidFill>
                  <a:srgbClr val="78A12B"/>
                </a:solidFill>
                <a:latin typeface="HK Grotesk Medium"/>
              </a:rPr>
              <a:t>Kontak Kami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314700" y="5865032"/>
            <a:ext cx="6575813" cy="1076940"/>
            <a:chOff x="0" y="0"/>
            <a:chExt cx="8767750" cy="143592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876775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Medium"/>
                </a:rPr>
                <a:t>EMAIL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788220"/>
              <a:ext cx="8767750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ikradokterunpad@gmail.com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314700" y="7640114"/>
            <a:ext cx="6575813" cy="1572240"/>
            <a:chOff x="0" y="0"/>
            <a:chExt cx="8767750" cy="209632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9525"/>
              <a:ext cx="876775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Medium"/>
                </a:rPr>
                <a:t>KONTAK (WHATSAPP)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88220"/>
              <a:ext cx="8767750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0878-8801-3463 (Admin IKRA)</a:t>
              </a:r>
            </a:p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0831-0324-2552 (Admin Ikraland)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634783" y="6107633"/>
            <a:ext cx="9249035" cy="1076940"/>
            <a:chOff x="0" y="0"/>
            <a:chExt cx="12332046" cy="143592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9525"/>
              <a:ext cx="12332046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Medium"/>
                </a:rPr>
                <a:t>YOUTUBE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788220"/>
              <a:ext cx="12332046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IKRA DOKTER UNPAD</a:t>
              </a:r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161733" y="3908522"/>
            <a:ext cx="1060504" cy="1060504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12555612" y="3850625"/>
            <a:ext cx="9249035" cy="1572240"/>
            <a:chOff x="0" y="0"/>
            <a:chExt cx="12332046" cy="209632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9525"/>
              <a:ext cx="12332046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Medium"/>
                </a:rPr>
                <a:t>INSTAGRAM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788220"/>
              <a:ext cx="12332046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ikradokterunpad</a:t>
              </a:r>
            </a:p>
            <a:p>
              <a:pPr>
                <a:lnSpc>
                  <a:spcPts val="3900"/>
                </a:lnSpc>
              </a:pPr>
              <a:r>
                <a:rPr lang="en-US" sz="3000">
                  <a:solidFill>
                    <a:srgbClr val="78A12B"/>
                  </a:solidFill>
                  <a:latin typeface="HK Grotesk Light"/>
                </a:rPr>
                <a:t>ikraland.wisataedukasi</a:t>
              </a:r>
            </a:p>
          </p:txBody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4125835" y="199408"/>
            <a:ext cx="3299490" cy="29654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268</Words>
  <Application>Microsoft Office PowerPoint</Application>
  <PresentationFormat>Custom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HK Grotesk Light</vt:lpstr>
      <vt:lpstr>HK Grotesk Medium</vt:lpstr>
      <vt:lpstr>Calibri</vt:lpstr>
      <vt:lpstr>HK Grotesk Light Bold</vt:lpstr>
      <vt:lpstr>HK Grotesk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Yayasan Wakaf IKRA Padjadjaran dan Ikraland - Mei 2023</dc:title>
  <cp:lastModifiedBy>USER</cp:lastModifiedBy>
  <cp:revision>3</cp:revision>
  <dcterms:created xsi:type="dcterms:W3CDTF">2006-08-16T00:00:00Z</dcterms:created>
  <dcterms:modified xsi:type="dcterms:W3CDTF">2023-05-20T11:44:52Z</dcterms:modified>
  <dc:identifier>DAFYXxwjtGY</dc:identifier>
</cp:coreProperties>
</file>